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 id="2147483740" r:id="rId5"/>
  </p:sldMasterIdLst>
  <p:sldIdLst>
    <p:sldId id="268" r:id="rId6"/>
    <p:sldId id="260" r:id="rId7"/>
    <p:sldId id="300" r:id="rId8"/>
    <p:sldId id="294" r:id="rId9"/>
    <p:sldId id="295" r:id="rId10"/>
    <p:sldId id="296" r:id="rId11"/>
    <p:sldId id="298" r:id="rId12"/>
    <p:sldId id="297" r:id="rId13"/>
    <p:sldId id="299" r:id="rId14"/>
    <p:sldId id="256"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83" autoAdjust="0"/>
    <p:restoredTop sz="94660"/>
  </p:normalViewPr>
  <p:slideViewPr>
    <p:cSldViewPr snapToGrid="0" showGuides="1">
      <p:cViewPr varScale="1">
        <p:scale>
          <a:sx n="114" d="100"/>
          <a:sy n="114" d="100"/>
        </p:scale>
        <p:origin x="58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el 8"/>
          <p:cNvSpPr>
            <a:spLocks noGrp="1"/>
          </p:cNvSpPr>
          <p:nvPr>
            <p:ph type="title" hasCustomPrompt="1"/>
          </p:nvPr>
        </p:nvSpPr>
        <p:spPr>
          <a:xfrm>
            <a:off x="838200" y="712259"/>
            <a:ext cx="10515600" cy="701731"/>
          </a:xfrm>
          <a:prstGeom prst="rect">
            <a:avLst/>
          </a:prstGeom>
        </p:spPr>
        <p:txBody>
          <a:bodyPr>
            <a:spAutoFit/>
          </a:bodyPr>
          <a:lstStyle>
            <a:lvl1pPr>
              <a:defRPr b="1" i="0" baseline="0">
                <a:latin typeface="Century Gothic" panose="020B0502020202020204" pitchFamily="34" charset="0"/>
              </a:defRPr>
            </a:lvl1pPr>
          </a:lstStyle>
          <a:p>
            <a:r>
              <a:rPr lang="nl-NL" dirty="0"/>
              <a:t>Kop</a:t>
            </a:r>
          </a:p>
        </p:txBody>
      </p:sp>
      <p:sp>
        <p:nvSpPr>
          <p:cNvPr id="13" name="Tijdelijke aanduiding voor inhoud 12"/>
          <p:cNvSpPr>
            <a:spLocks noGrp="1"/>
          </p:cNvSpPr>
          <p:nvPr>
            <p:ph sz="quarter" idx="10" hasCustomPrompt="1"/>
          </p:nvPr>
        </p:nvSpPr>
        <p:spPr>
          <a:xfrm>
            <a:off x="838200" y="1795991"/>
            <a:ext cx="10515600" cy="341632"/>
          </a:xfrm>
          <a:prstGeom prst="rect">
            <a:avLst/>
          </a:prstGeom>
        </p:spPr>
        <p:txBody>
          <a:bodyPr>
            <a:spAutoFit/>
          </a:bodyPr>
          <a:lstStyle>
            <a:lvl1pPr marL="0" indent="0">
              <a:buNone/>
              <a:defRPr sz="1800" baseline="0">
                <a:latin typeface="Century Gothic" panose="020B0502020202020204" pitchFamily="34" charset="0"/>
              </a:defRPr>
            </a:lvl1pPr>
          </a:lstStyle>
          <a:p>
            <a:pPr lvl="0"/>
            <a:r>
              <a:rPr lang="nl-NL" dirty="0"/>
              <a:t>Tekst</a:t>
            </a:r>
          </a:p>
        </p:txBody>
      </p:sp>
    </p:spTree>
    <p:extLst>
      <p:ext uri="{BB962C8B-B14F-4D97-AF65-F5344CB8AC3E}">
        <p14:creationId xmlns:p14="http://schemas.microsoft.com/office/powerpoint/2010/main" val="183605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90C806C-C410-41D6-A210-5095AB0F251C}"/>
              </a:ext>
            </a:extLst>
          </p:cNvPr>
          <p:cNvSpPr>
            <a:spLocks noGrp="1"/>
          </p:cNvSpPr>
          <p:nvPr>
            <p:ph type="dt" sz="half" idx="10"/>
          </p:nvPr>
        </p:nvSpPr>
        <p:spPr/>
        <p:txBody>
          <a:bodyPr/>
          <a:lstStyle/>
          <a:p>
            <a:fld id="{A71E76F0-F84D-4DCB-AAEF-29A8B7192DFD}" type="datetimeFigureOut">
              <a:rPr lang="nl-NL" smtClean="0"/>
              <a:t>14-2-2023</a:t>
            </a:fld>
            <a:endParaRPr lang="nl-NL"/>
          </a:p>
        </p:txBody>
      </p:sp>
      <p:sp>
        <p:nvSpPr>
          <p:cNvPr id="3" name="Tijdelijke aanduiding voor voettekst 2">
            <a:extLst>
              <a:ext uri="{FF2B5EF4-FFF2-40B4-BE49-F238E27FC236}">
                <a16:creationId xmlns:a16="http://schemas.microsoft.com/office/drawing/2014/main" id="{0DE01F0D-BCB8-482E-B09E-5FAAF683B22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E9D7F6B-9927-43F3-BA00-C91C83382F3C}"/>
              </a:ext>
            </a:extLst>
          </p:cNvPr>
          <p:cNvSpPr>
            <a:spLocks noGrp="1"/>
          </p:cNvSpPr>
          <p:nvPr>
            <p:ph type="sldNum" sz="quarter" idx="12"/>
          </p:nvPr>
        </p:nvSpPr>
        <p:spPr/>
        <p:txBody>
          <a:bodyPr/>
          <a:lstStyle/>
          <a:p>
            <a:fld id="{3F74774F-3FCE-414D-9069-0DB7A9FEE5AC}" type="slidenum">
              <a:rPr lang="nl-NL" smtClean="0"/>
              <a:t>‹nr.›</a:t>
            </a:fld>
            <a:endParaRPr lang="nl-NL"/>
          </a:p>
        </p:txBody>
      </p:sp>
    </p:spTree>
    <p:extLst>
      <p:ext uri="{BB962C8B-B14F-4D97-AF65-F5344CB8AC3E}">
        <p14:creationId xmlns:p14="http://schemas.microsoft.com/office/powerpoint/2010/main" val="2775703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896887"/>
      </p:ext>
    </p:extLst>
  </p:cSld>
  <p:clrMap bg1="lt1" tx1="dk1" bg2="lt2" tx2="dk2" accent1="accent1" accent2="accent2" accent3="accent3" accent4="accent4" accent5="accent5" accent6="accent6" hlink="hlink" folHlink="folHlink"/>
  <p:sldLayoutIdLst>
    <p:sldLayoutId id="2147483734"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70991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john.minkjan@gmail.com" TargetMode="External"/><Relationship Id="rId2" Type="http://schemas.openxmlformats.org/officeDocument/2006/relationships/hyperlink" Target="mailto:wedstrijdzaken@acrogym.kngu.n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wedstrijdzaken@acrogym.kngu.nl" TargetMode="External"/><Relationship Id="rId2" Type="http://schemas.openxmlformats.org/officeDocument/2006/relationships/hyperlink" Target="mailto:juryzaken@acrogym.kngu.nl"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01C82AD-1E52-4236-8F4C-2A4773F0C612}"/>
              </a:ext>
            </a:extLst>
          </p:cNvPr>
          <p:cNvSpPr/>
          <p:nvPr/>
        </p:nvSpPr>
        <p:spPr>
          <a:xfrm>
            <a:off x="8073875" y="471043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6C04C044-043F-4A91-B793-376957D950BB}"/>
              </a:ext>
            </a:extLst>
          </p:cNvPr>
          <p:cNvSpPr txBox="1"/>
          <p:nvPr/>
        </p:nvSpPr>
        <p:spPr>
          <a:xfrm>
            <a:off x="3240156" y="2706176"/>
            <a:ext cx="5711687" cy="2677656"/>
          </a:xfrm>
          <a:prstGeom prst="rect">
            <a:avLst/>
          </a:prstGeom>
          <a:noFill/>
        </p:spPr>
        <p:txBody>
          <a:bodyPr wrap="square" rtlCol="0">
            <a:spAutoFit/>
          </a:bodyPr>
          <a:lstStyle/>
          <a:p>
            <a:pPr algn="ctr"/>
            <a:r>
              <a:rPr lang="nl-NL" sz="2800" b="1" dirty="0">
                <a:latin typeface="Century Gothic" panose="020B0502020202020204" pitchFamily="34" charset="0"/>
                <a:ea typeface="Verdana" panose="020B0604030504040204" pitchFamily="34" charset="0"/>
                <a:cs typeface="Verdana" panose="020B0604030504040204" pitchFamily="34" charset="0"/>
              </a:rPr>
              <a:t>FAQ sessie</a:t>
            </a:r>
            <a:br>
              <a:rPr lang="nl-NL" sz="2800" dirty="0">
                <a:latin typeface="Century Gothic" panose="020B0502020202020204" pitchFamily="34" charset="0"/>
                <a:ea typeface="Verdana" panose="020B0604030504040204" pitchFamily="34" charset="0"/>
                <a:cs typeface="Verdana" panose="020B0604030504040204" pitchFamily="34" charset="0"/>
              </a:rPr>
            </a:br>
            <a:r>
              <a:rPr lang="nl-NL" sz="2800" dirty="0" err="1">
                <a:latin typeface="Century Gothic" panose="020B0502020202020204" pitchFamily="34" charset="0"/>
                <a:ea typeface="Verdana" panose="020B0604030504040204" pitchFamily="34" charset="0"/>
                <a:cs typeface="Verdana" panose="020B0604030504040204" pitchFamily="34" charset="0"/>
              </a:rPr>
              <a:t>Acro-companion</a:t>
            </a:r>
            <a:br>
              <a:rPr lang="nl-NL" sz="2800" dirty="0">
                <a:latin typeface="Century Gothic" panose="020B0502020202020204" pitchFamily="34" charset="0"/>
                <a:ea typeface="Verdana" panose="020B0604030504040204" pitchFamily="34" charset="0"/>
                <a:cs typeface="Verdana" panose="020B0604030504040204" pitchFamily="34" charset="0"/>
              </a:rPr>
            </a:br>
            <a:r>
              <a:rPr lang="nl-NL" sz="2800" dirty="0">
                <a:latin typeface="Century Gothic" panose="020B0502020202020204" pitchFamily="34" charset="0"/>
                <a:ea typeface="Verdana" panose="020B0604030504040204" pitchFamily="34" charset="0"/>
                <a:cs typeface="Verdana" panose="020B0604030504040204" pitchFamily="34" charset="0"/>
              </a:rPr>
              <a:t>30-01-2023 + 13-02-2023</a:t>
            </a:r>
          </a:p>
          <a:p>
            <a:pPr algn="ctr"/>
            <a:endParaRPr lang="nl-NL" sz="2800" dirty="0">
              <a:latin typeface="Century Gothic" panose="020B0502020202020204" pitchFamily="34" charset="0"/>
              <a:ea typeface="Verdana" panose="020B0604030504040204" pitchFamily="34" charset="0"/>
              <a:cs typeface="Verdana" panose="020B0604030504040204" pitchFamily="34" charset="0"/>
            </a:endParaRPr>
          </a:p>
          <a:p>
            <a:pPr algn="ctr"/>
            <a:r>
              <a:rPr lang="nl-NL" sz="1400" dirty="0">
                <a:latin typeface="Century Gothic" panose="020B0502020202020204" pitchFamily="34" charset="0"/>
                <a:ea typeface="Verdana" panose="020B0604030504040204" pitchFamily="34" charset="0"/>
                <a:cs typeface="Verdana" panose="020B0604030504040204" pitchFamily="34" charset="0"/>
              </a:rPr>
              <a:t>Cynthia </a:t>
            </a:r>
            <a:r>
              <a:rPr lang="nl-NL" sz="1400" dirty="0" err="1">
                <a:latin typeface="Century Gothic" panose="020B0502020202020204" pitchFamily="34" charset="0"/>
                <a:ea typeface="Verdana" panose="020B0604030504040204" pitchFamily="34" charset="0"/>
                <a:cs typeface="Verdana" panose="020B0604030504040204" pitchFamily="34" charset="0"/>
              </a:rPr>
              <a:t>Homminga</a:t>
            </a:r>
            <a:r>
              <a:rPr lang="nl-NL" sz="1400" dirty="0">
                <a:latin typeface="Century Gothic" panose="020B0502020202020204" pitchFamily="34" charset="0"/>
                <a:ea typeface="Verdana" panose="020B0604030504040204" pitchFamily="34" charset="0"/>
                <a:cs typeface="Verdana" panose="020B0604030504040204" pitchFamily="34" charset="0"/>
              </a:rPr>
              <a:t> (LTC-lid Wedstrijdzaken)</a:t>
            </a:r>
          </a:p>
          <a:p>
            <a:pPr algn="ctr"/>
            <a:r>
              <a:rPr lang="nl-NL" sz="1400" dirty="0">
                <a:latin typeface="Century Gothic" panose="020B0502020202020204" pitchFamily="34" charset="0"/>
                <a:ea typeface="Verdana" panose="020B0604030504040204" pitchFamily="34" charset="0"/>
                <a:cs typeface="Verdana" panose="020B0604030504040204" pitchFamily="34" charset="0"/>
              </a:rPr>
              <a:t>Rudolf Kloppenbrug (LTC-lid Juryzaken, int. jurylid)</a:t>
            </a:r>
            <a:br>
              <a:rPr lang="nl-NL" sz="2800" dirty="0">
                <a:latin typeface="Century Gothic" panose="020B0502020202020204" pitchFamily="34" charset="0"/>
                <a:ea typeface="Verdana" panose="020B0604030504040204" pitchFamily="34" charset="0"/>
                <a:cs typeface="Verdana" panose="020B0604030504040204" pitchFamily="34" charset="0"/>
              </a:rPr>
            </a:br>
            <a:endParaRPr lang="nl-NL" sz="2800" dirty="0">
              <a:latin typeface="Century Gothic" panose="020B0502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21165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05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vanavond</a:t>
            </a:r>
          </a:p>
        </p:txBody>
      </p:sp>
      <p:sp>
        <p:nvSpPr>
          <p:cNvPr id="3" name="Tijdelijke aanduiding voor inhoud 2"/>
          <p:cNvSpPr>
            <a:spLocks noGrp="1"/>
          </p:cNvSpPr>
          <p:nvPr>
            <p:ph sz="quarter" idx="10"/>
          </p:nvPr>
        </p:nvSpPr>
        <p:spPr>
          <a:xfrm>
            <a:off x="838200" y="1795991"/>
            <a:ext cx="10515600" cy="1806648"/>
          </a:xfrm>
        </p:spPr>
        <p:txBody>
          <a:bodyPr/>
          <a:lstStyle/>
          <a:p>
            <a:pPr marL="285750" lvl="0" indent="-285750">
              <a:buFont typeface="Arial" panose="020B0604020202020204" pitchFamily="34" charset="0"/>
              <a:buChar char="•"/>
            </a:pPr>
            <a:r>
              <a:rPr lang="nl-NL" dirty="0">
                <a:ea typeface="Calibri" panose="020F0502020204030204" pitchFamily="34" charset="0"/>
                <a:cs typeface="Arial" panose="020B0604020202020204" pitchFamily="34" charset="0"/>
              </a:rPr>
              <a:t>Welkom en huishoudelijke mededelingen</a:t>
            </a:r>
          </a:p>
          <a:p>
            <a:pPr marL="285750" lvl="0" indent="-285750">
              <a:buFont typeface="Arial" panose="020B0604020202020204" pitchFamily="34" charset="0"/>
              <a:buChar char="•"/>
            </a:pPr>
            <a:r>
              <a:rPr lang="nl-NL" dirty="0">
                <a:ea typeface="Calibri" panose="020F0502020204030204" pitchFamily="34" charset="0"/>
                <a:cs typeface="Arial" panose="020B0604020202020204" pitchFamily="34" charset="0"/>
              </a:rPr>
              <a:t>Veel gestelde vragen</a:t>
            </a:r>
          </a:p>
          <a:p>
            <a:pPr marL="285750" lvl="0" indent="-285750">
              <a:buFont typeface="Arial" panose="020B0604020202020204" pitchFamily="34" charset="0"/>
              <a:buChar char="•"/>
            </a:pPr>
            <a:r>
              <a:rPr lang="nl-NL" dirty="0">
                <a:ea typeface="Calibri" panose="020F0502020204030204" pitchFamily="34" charset="0"/>
                <a:cs typeface="Arial" panose="020B0604020202020204" pitchFamily="34" charset="0"/>
              </a:rPr>
              <a:t>Vragen vanuit jullie</a:t>
            </a:r>
            <a:br>
              <a:rPr lang="nl-NL" dirty="0">
                <a:ea typeface="Calibri" panose="020F0502020204030204" pitchFamily="34" charset="0"/>
                <a:cs typeface="Arial" panose="020B0604020202020204" pitchFamily="34" charset="0"/>
              </a:rPr>
            </a:br>
            <a:endParaRPr lang="nl-NL" sz="2400" cap="small" dirty="0">
              <a:cs typeface="Arial" panose="020B0604020202020204" pitchFamily="34" charset="0"/>
            </a:endParaRPr>
          </a:p>
          <a:p>
            <a:endParaRPr lang="nl-NL" dirty="0"/>
          </a:p>
        </p:txBody>
      </p:sp>
    </p:spTree>
    <p:extLst>
      <p:ext uri="{BB962C8B-B14F-4D97-AF65-F5344CB8AC3E}">
        <p14:creationId xmlns:p14="http://schemas.microsoft.com/office/powerpoint/2010/main" val="10281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Welkom!</a:t>
            </a:r>
          </a:p>
        </p:txBody>
      </p:sp>
      <p:sp>
        <p:nvSpPr>
          <p:cNvPr id="3" name="Tijdelijke aanduiding voor inhoud 2"/>
          <p:cNvSpPr>
            <a:spLocks noGrp="1"/>
          </p:cNvSpPr>
          <p:nvPr>
            <p:ph sz="quarter" idx="10"/>
          </p:nvPr>
        </p:nvSpPr>
        <p:spPr>
          <a:xfrm>
            <a:off x="838200" y="1795991"/>
            <a:ext cx="10515600" cy="2184188"/>
          </a:xfrm>
        </p:spPr>
        <p:txBody>
          <a:bodyPr/>
          <a:lstStyle/>
          <a:p>
            <a:pPr marL="285750" lvl="0" indent="-285750">
              <a:buFont typeface="Arial" panose="020B0604020202020204" pitchFamily="34" charset="0"/>
              <a:buChar char="•"/>
            </a:pPr>
            <a:r>
              <a:rPr lang="nl-NL" dirty="0">
                <a:ea typeface="Calibri" panose="020F0502020204030204" pitchFamily="34" charset="0"/>
                <a:cs typeface="Arial" panose="020B0604020202020204" pitchFamily="34" charset="0"/>
              </a:rPr>
              <a:t>Wat fijn dat je er bent!</a:t>
            </a:r>
          </a:p>
          <a:p>
            <a:pPr marL="285750" lvl="0" indent="-285750">
              <a:buFont typeface="Arial" panose="020B0604020202020204" pitchFamily="34" charset="0"/>
              <a:buChar char="•"/>
            </a:pPr>
            <a:r>
              <a:rPr lang="nl-NL" dirty="0">
                <a:ea typeface="Calibri" panose="020F0502020204030204" pitchFamily="34" charset="0"/>
                <a:cs typeface="Arial" panose="020B0604020202020204" pitchFamily="34" charset="0"/>
              </a:rPr>
              <a:t>Graag je microfoon </a:t>
            </a:r>
            <a:r>
              <a:rPr lang="nl-NL" b="1" dirty="0" err="1">
                <a:ea typeface="Calibri" panose="020F0502020204030204" pitchFamily="34" charset="0"/>
                <a:cs typeface="Arial" panose="020B0604020202020204" pitchFamily="34" charset="0"/>
              </a:rPr>
              <a:t>gemute</a:t>
            </a:r>
            <a:r>
              <a:rPr lang="nl-NL" dirty="0">
                <a:ea typeface="Calibri" panose="020F0502020204030204" pitchFamily="34" charset="0"/>
                <a:cs typeface="Arial" panose="020B0604020202020204" pitchFamily="34" charset="0"/>
              </a:rPr>
              <a:t> houden</a:t>
            </a:r>
          </a:p>
          <a:p>
            <a:pPr marL="285750" lvl="0" indent="-285750">
              <a:buFont typeface="Arial" panose="020B0604020202020204" pitchFamily="34" charset="0"/>
              <a:buChar char="•"/>
            </a:pPr>
            <a:r>
              <a:rPr lang="nl-NL" dirty="0">
                <a:ea typeface="Calibri" panose="020F0502020204030204" pitchFamily="34" charset="0"/>
                <a:cs typeface="Arial" panose="020B0604020202020204" pitchFamily="34" charset="0"/>
              </a:rPr>
              <a:t>Bij vragen steek je hand op</a:t>
            </a:r>
          </a:p>
          <a:p>
            <a:pPr lvl="0"/>
            <a:br>
              <a:rPr lang="nl-NL" dirty="0">
                <a:ea typeface="Calibri" panose="020F0502020204030204" pitchFamily="34" charset="0"/>
                <a:cs typeface="Arial" panose="020B0604020202020204" pitchFamily="34" charset="0"/>
              </a:rPr>
            </a:br>
            <a:endParaRPr lang="nl-NL" sz="2400" cap="small" dirty="0">
              <a:cs typeface="Arial" panose="020B0604020202020204" pitchFamily="34" charset="0"/>
            </a:endParaRPr>
          </a:p>
          <a:p>
            <a:endParaRPr lang="nl-NL" dirty="0"/>
          </a:p>
        </p:txBody>
      </p:sp>
    </p:spTree>
    <p:extLst>
      <p:ext uri="{BB962C8B-B14F-4D97-AF65-F5344CB8AC3E}">
        <p14:creationId xmlns:p14="http://schemas.microsoft.com/office/powerpoint/2010/main" val="2826732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058044-9D2E-46BB-8E69-E267D92DA273}"/>
              </a:ext>
            </a:extLst>
          </p:cNvPr>
          <p:cNvSpPr>
            <a:spLocks noGrp="1"/>
          </p:cNvSpPr>
          <p:nvPr>
            <p:ph type="title"/>
          </p:nvPr>
        </p:nvSpPr>
        <p:spPr/>
        <p:txBody>
          <a:bodyPr/>
          <a:lstStyle/>
          <a:p>
            <a:r>
              <a:rPr lang="nl-NL" dirty="0"/>
              <a:t>Veel gestelde vragen</a:t>
            </a:r>
          </a:p>
        </p:txBody>
      </p:sp>
      <p:sp>
        <p:nvSpPr>
          <p:cNvPr id="3" name="Tijdelijke aanduiding voor inhoud 2">
            <a:extLst>
              <a:ext uri="{FF2B5EF4-FFF2-40B4-BE49-F238E27FC236}">
                <a16:creationId xmlns:a16="http://schemas.microsoft.com/office/drawing/2014/main" id="{BEDB4B96-49B4-4B7E-8055-553B43347C5A}"/>
              </a:ext>
            </a:extLst>
          </p:cNvPr>
          <p:cNvSpPr>
            <a:spLocks noGrp="1"/>
          </p:cNvSpPr>
          <p:nvPr>
            <p:ph sz="quarter" idx="10"/>
          </p:nvPr>
        </p:nvSpPr>
        <p:spPr>
          <a:xfrm>
            <a:off x="838200" y="1795991"/>
            <a:ext cx="10739814" cy="4608441"/>
          </a:xfrm>
        </p:spPr>
        <p:txBody>
          <a:bodyPr/>
          <a:lstStyle/>
          <a:p>
            <a:pPr marL="285750" indent="-285750">
              <a:buFont typeface="Arial" panose="020B0604020202020204" pitchFamily="34" charset="0"/>
              <a:buChar char="•"/>
            </a:pPr>
            <a:r>
              <a:rPr lang="nl-NL" b="1" dirty="0"/>
              <a:t>Voor welke </a:t>
            </a:r>
            <a:r>
              <a:rPr lang="nl-NL" b="1" dirty="0" err="1"/>
              <a:t>niveau’s</a:t>
            </a:r>
            <a:r>
              <a:rPr lang="nl-NL" b="1" dirty="0"/>
              <a:t> moet ik AC gebruiken?</a:t>
            </a:r>
          </a:p>
          <a:p>
            <a:r>
              <a:rPr lang="nl-NL" dirty="0"/>
              <a:t>	Voor het landelijke ABC-niveau. Voor de AB zijn dit alle Plaatsingswedstrijden en de 	finale en het NK. Voor de C zijn dit de halve finales en de finale.</a:t>
            </a:r>
          </a:p>
          <a:p>
            <a:endParaRPr lang="nl-NL" dirty="0"/>
          </a:p>
          <a:p>
            <a:pPr marL="285750" indent="-285750">
              <a:buFont typeface="Arial" panose="020B0604020202020204" pitchFamily="34" charset="0"/>
              <a:buChar char="•"/>
            </a:pPr>
            <a:r>
              <a:rPr lang="nl-NL" b="1" dirty="0"/>
              <a:t>Wat moet ik doen om AC te gebruiken?</a:t>
            </a:r>
          </a:p>
          <a:p>
            <a:r>
              <a:rPr lang="nl-NL" b="1" dirty="0"/>
              <a:t>	</a:t>
            </a:r>
            <a:r>
              <a:rPr lang="nl-NL" dirty="0"/>
              <a:t>Zie hiervoor de AC-nieuwsbrieven, maar in het kort:</a:t>
            </a:r>
            <a:br>
              <a:rPr lang="nl-NL" dirty="0"/>
            </a:br>
            <a:r>
              <a:rPr lang="nl-NL" dirty="0"/>
              <a:t>	registeren-&gt;aanmaken sporters, teams, juryleden, coaches-&gt;aanmelden voor 	wedstrijden voor deelname-&gt; bij goedkeuring krijg je een wedstrijdblad dat uiterlijk 10 	dagen van te voren ingeleverd dient te worden. </a:t>
            </a:r>
            <a:r>
              <a:rPr lang="nl-NL" dirty="0" err="1"/>
              <a:t>Tadaa</a:t>
            </a:r>
            <a:r>
              <a:rPr lang="nl-NL" dirty="0"/>
              <a:t>!</a:t>
            </a:r>
          </a:p>
          <a:p>
            <a:endParaRPr lang="nl-NL" dirty="0"/>
          </a:p>
          <a:p>
            <a:pPr marL="285750" indent="-285750">
              <a:buFont typeface="Arial" panose="020B0604020202020204" pitchFamily="34" charset="0"/>
              <a:buChar char="•"/>
            </a:pPr>
            <a:r>
              <a:rPr lang="nl-NL" b="1" dirty="0"/>
              <a:t>Moet ik mijn teams ook nog aanmelden via het loket?</a:t>
            </a:r>
            <a:br>
              <a:rPr lang="nl-NL" b="1" dirty="0"/>
            </a:br>
            <a:r>
              <a:rPr lang="nl-NL" b="1" dirty="0"/>
              <a:t>	</a:t>
            </a:r>
            <a:r>
              <a:rPr lang="nl-NL" dirty="0"/>
              <a:t>Jazeker, AC wordt gebruikt naast het loket.</a:t>
            </a:r>
          </a:p>
          <a:p>
            <a:pPr marL="285750" indent="-285750">
              <a:buFont typeface="Arial" panose="020B0604020202020204" pitchFamily="34" charset="0"/>
              <a:buChar char="•"/>
            </a:pPr>
            <a:endParaRPr lang="nl-NL" b="1" dirty="0"/>
          </a:p>
          <a:p>
            <a:endParaRPr lang="nl-NL" dirty="0"/>
          </a:p>
        </p:txBody>
      </p:sp>
    </p:spTree>
    <p:extLst>
      <p:ext uri="{BB962C8B-B14F-4D97-AF65-F5344CB8AC3E}">
        <p14:creationId xmlns:p14="http://schemas.microsoft.com/office/powerpoint/2010/main" val="126548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058044-9D2E-46BB-8E69-E267D92DA273}"/>
              </a:ext>
            </a:extLst>
          </p:cNvPr>
          <p:cNvSpPr>
            <a:spLocks noGrp="1"/>
          </p:cNvSpPr>
          <p:nvPr>
            <p:ph type="title"/>
          </p:nvPr>
        </p:nvSpPr>
        <p:spPr>
          <a:xfrm>
            <a:off x="838200" y="404146"/>
            <a:ext cx="10515600" cy="701731"/>
          </a:xfrm>
        </p:spPr>
        <p:txBody>
          <a:bodyPr/>
          <a:lstStyle/>
          <a:p>
            <a:r>
              <a:rPr lang="nl-NL" dirty="0"/>
              <a:t>Veel gestelde vragen</a:t>
            </a:r>
          </a:p>
        </p:txBody>
      </p:sp>
      <p:sp>
        <p:nvSpPr>
          <p:cNvPr id="3" name="Tijdelijke aanduiding voor inhoud 2">
            <a:extLst>
              <a:ext uri="{FF2B5EF4-FFF2-40B4-BE49-F238E27FC236}">
                <a16:creationId xmlns:a16="http://schemas.microsoft.com/office/drawing/2014/main" id="{BEDB4B96-49B4-4B7E-8055-553B43347C5A}"/>
              </a:ext>
            </a:extLst>
          </p:cNvPr>
          <p:cNvSpPr>
            <a:spLocks noGrp="1"/>
          </p:cNvSpPr>
          <p:nvPr>
            <p:ph sz="quarter" idx="10"/>
          </p:nvPr>
        </p:nvSpPr>
        <p:spPr>
          <a:xfrm>
            <a:off x="838200" y="1203488"/>
            <a:ext cx="10515600" cy="5605637"/>
          </a:xfrm>
        </p:spPr>
        <p:txBody>
          <a:bodyPr/>
          <a:lstStyle/>
          <a:p>
            <a:pPr marL="285750" indent="-285750">
              <a:buFont typeface="Arial" panose="020B0604020202020204" pitchFamily="34" charset="0"/>
              <a:buChar char="•"/>
            </a:pPr>
            <a:r>
              <a:rPr lang="nl-NL" b="1" dirty="0"/>
              <a:t>Zitten er extra kosten aan AC?</a:t>
            </a:r>
          </a:p>
          <a:p>
            <a:r>
              <a:rPr lang="nl-NL" b="1" dirty="0"/>
              <a:t>	</a:t>
            </a:r>
            <a:r>
              <a:rPr lang="nl-NL" dirty="0"/>
              <a:t>Ja, deze worden doorberekend via de KNGU en dat zal voornamelijk voor de 	wedstrijdbladen zijn. Dit is ongeveer 1,0 - 1,50 euro per wedstrijdblad welke je een 	heel seizoen kan gebruiken.</a:t>
            </a:r>
          </a:p>
          <a:p>
            <a:endParaRPr lang="nl-NL" dirty="0"/>
          </a:p>
          <a:p>
            <a:pPr marL="285750" indent="-285750">
              <a:buFont typeface="Arial" panose="020B0604020202020204" pitchFamily="34" charset="0"/>
              <a:buChar char="•"/>
            </a:pPr>
            <a:r>
              <a:rPr lang="nl-NL" b="1" dirty="0"/>
              <a:t>Wanneer moet ik mij hebben aangemeld voor een wedstrijd en wanneer moeten de wedstrijdbladen ingeleverd worden?</a:t>
            </a:r>
          </a:p>
          <a:p>
            <a:r>
              <a:rPr lang="nl-NL" b="1" dirty="0"/>
              <a:t>	</a:t>
            </a:r>
            <a:r>
              <a:rPr lang="nl-NL" i="1" dirty="0"/>
              <a:t>3 weken </a:t>
            </a:r>
            <a:r>
              <a:rPr lang="nl-NL" dirty="0"/>
              <a:t>voor elke plaatsingswedstrijd sluit de registratie en worden wedstrijdbladen 	automatisch verzonden naar elke deelnemende club. EN </a:t>
            </a:r>
            <a:r>
              <a:rPr lang="nl-NL" i="1" dirty="0"/>
              <a:t>10 dagen </a:t>
            </a:r>
            <a:r>
              <a:rPr lang="nl-NL" dirty="0"/>
              <a:t>voor elke 	Plaatsingswedstrijd moet het wedstrijdblad (</a:t>
            </a:r>
            <a:r>
              <a:rPr lang="nl-NL" dirty="0" err="1"/>
              <a:t>tarrif</a:t>
            </a:r>
            <a:r>
              <a:rPr lang="nl-NL" dirty="0"/>
              <a:t> sheet) ingeleverd worden.</a:t>
            </a:r>
          </a:p>
          <a:p>
            <a:endParaRPr lang="nl-NL" dirty="0"/>
          </a:p>
          <a:p>
            <a:pPr marL="285750" indent="-285750">
              <a:buFont typeface="Arial" panose="020B0604020202020204" pitchFamily="34" charset="0"/>
              <a:buChar char="•"/>
            </a:pPr>
            <a:r>
              <a:rPr lang="nl-NL" b="1" dirty="0"/>
              <a:t>Wanneer en hoe moet de muziek ingeleverd worden?</a:t>
            </a:r>
          </a:p>
          <a:p>
            <a:r>
              <a:rPr lang="nl-NL" b="1" dirty="0"/>
              <a:t>	</a:t>
            </a:r>
            <a:r>
              <a:rPr lang="nl-NL" i="1" dirty="0"/>
              <a:t>3 weken </a:t>
            </a:r>
            <a:r>
              <a:rPr lang="nl-NL" dirty="0"/>
              <a:t>voor elke plaatsingswedstrijd sluit de registratie en worden wedstrijdbladen 	automatisch verzonden naar elke deelnemende club. EN </a:t>
            </a:r>
            <a:r>
              <a:rPr lang="nl-NL" i="1" dirty="0"/>
              <a:t>10 dagen </a:t>
            </a:r>
            <a:r>
              <a:rPr lang="nl-NL" dirty="0"/>
              <a:t>voor elke 	Plaatsingswedstrijd moet het wedstrijdblad (</a:t>
            </a:r>
            <a:r>
              <a:rPr lang="nl-NL" dirty="0" err="1"/>
              <a:t>tarrif</a:t>
            </a:r>
            <a:r>
              <a:rPr lang="nl-NL" dirty="0"/>
              <a:t> sheet) ingeleverd worden, de </a:t>
            </a:r>
            <a:br>
              <a:rPr lang="nl-NL" dirty="0"/>
            </a:br>
            <a:r>
              <a:rPr lang="nl-NL" dirty="0"/>
              <a:t>              muziek wordt tegelijk met het wedstrijdblad </a:t>
            </a:r>
            <a:r>
              <a:rPr lang="nl-NL" dirty="0" err="1"/>
              <a:t>geupload</a:t>
            </a:r>
            <a:r>
              <a:rPr lang="nl-NL" dirty="0"/>
              <a:t> in AC. Controleer goed </a:t>
            </a:r>
            <a:br>
              <a:rPr lang="nl-NL" dirty="0"/>
            </a:br>
            <a:r>
              <a:rPr lang="nl-NL" dirty="0"/>
              <a:t>              of je het juiste muziekje hebt gekoppeld aan de oefening!</a:t>
            </a:r>
          </a:p>
          <a:p>
            <a:endParaRPr lang="nl-NL" dirty="0"/>
          </a:p>
        </p:txBody>
      </p:sp>
    </p:spTree>
    <p:extLst>
      <p:ext uri="{BB962C8B-B14F-4D97-AF65-F5344CB8AC3E}">
        <p14:creationId xmlns:p14="http://schemas.microsoft.com/office/powerpoint/2010/main" val="545128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058044-9D2E-46BB-8E69-E267D92DA273}"/>
              </a:ext>
            </a:extLst>
          </p:cNvPr>
          <p:cNvSpPr>
            <a:spLocks noGrp="1"/>
          </p:cNvSpPr>
          <p:nvPr>
            <p:ph type="title"/>
          </p:nvPr>
        </p:nvSpPr>
        <p:spPr/>
        <p:txBody>
          <a:bodyPr/>
          <a:lstStyle/>
          <a:p>
            <a:r>
              <a:rPr lang="nl-NL" dirty="0"/>
              <a:t>Veel gestelde vragen</a:t>
            </a:r>
          </a:p>
        </p:txBody>
      </p:sp>
      <p:sp>
        <p:nvSpPr>
          <p:cNvPr id="3" name="Tijdelijke aanduiding voor inhoud 2">
            <a:extLst>
              <a:ext uri="{FF2B5EF4-FFF2-40B4-BE49-F238E27FC236}">
                <a16:creationId xmlns:a16="http://schemas.microsoft.com/office/drawing/2014/main" id="{BEDB4B96-49B4-4B7E-8055-553B43347C5A}"/>
              </a:ext>
            </a:extLst>
          </p:cNvPr>
          <p:cNvSpPr>
            <a:spLocks noGrp="1"/>
          </p:cNvSpPr>
          <p:nvPr>
            <p:ph sz="quarter" idx="10"/>
          </p:nvPr>
        </p:nvSpPr>
        <p:spPr>
          <a:xfrm>
            <a:off x="838200" y="1795991"/>
            <a:ext cx="10515600" cy="6085256"/>
          </a:xfrm>
        </p:spPr>
        <p:txBody>
          <a:bodyPr/>
          <a:lstStyle/>
          <a:p>
            <a:pPr marL="285750" indent="-285750">
              <a:buFont typeface="Arial" panose="020B0604020202020204" pitchFamily="34" charset="0"/>
              <a:buChar char="•"/>
            </a:pPr>
            <a:r>
              <a:rPr lang="nl-NL" b="1" dirty="0"/>
              <a:t>Moet ik voor elke wedstrijd een jurylid leveren?</a:t>
            </a:r>
          </a:p>
          <a:p>
            <a:r>
              <a:rPr lang="nl-NL" b="1" dirty="0"/>
              <a:t>	</a:t>
            </a:r>
            <a:r>
              <a:rPr lang="nl-NL" dirty="0"/>
              <a:t>Voor elke wedstrijd waaraan je wilt deelnemen dien je MINIMAAL 1 jurylid te leveren. 	Om tekort op de ene en een overschot op de andere PW te voorkomen kun je niet 	compenseren door de ene keer meer juryleden mee te nemen en de andere keer 	niet.</a:t>
            </a:r>
          </a:p>
          <a:p>
            <a:pPr marL="285750" indent="-285750">
              <a:buFont typeface="Arial" panose="020B0604020202020204" pitchFamily="34" charset="0"/>
              <a:buChar char="•"/>
            </a:pPr>
            <a:r>
              <a:rPr lang="nl-NL" b="1" dirty="0"/>
              <a:t>Kan ik nog wijzigingen aanbrengen nadat de status ‘</a:t>
            </a:r>
            <a:r>
              <a:rPr lang="nl-NL" b="1" dirty="0" err="1"/>
              <a:t>approved</a:t>
            </a:r>
            <a:r>
              <a:rPr lang="nl-NL" b="1" dirty="0"/>
              <a:t>’ is?</a:t>
            </a:r>
          </a:p>
          <a:p>
            <a:pPr lvl="1" indent="0">
              <a:buNone/>
            </a:pPr>
            <a:r>
              <a:rPr lang="nl-NL" dirty="0"/>
              <a:t>	</a:t>
            </a:r>
            <a:r>
              <a:rPr lang="nl-NL" sz="1800" dirty="0">
                <a:latin typeface="Century Gothic" panose="020B0502020202020204" pitchFamily="34" charset="0"/>
              </a:rPr>
              <a:t>Zo lang de registratie van de wedstrijd (3 weken voor de wedstrijd) niet is gesloten 	kun je wijzigingen aanbrengen en een ‘</a:t>
            </a:r>
            <a:r>
              <a:rPr lang="nl-NL" sz="1800" dirty="0" err="1">
                <a:latin typeface="Century Gothic" panose="020B0502020202020204" pitchFamily="34" charset="0"/>
              </a:rPr>
              <a:t>request</a:t>
            </a:r>
            <a:r>
              <a:rPr lang="nl-NL" sz="1800" dirty="0">
                <a:latin typeface="Century Gothic" panose="020B0502020202020204" pitchFamily="34" charset="0"/>
              </a:rPr>
              <a:t> </a:t>
            </a:r>
            <a:r>
              <a:rPr lang="nl-NL" sz="1800" dirty="0" err="1">
                <a:latin typeface="Century Gothic" panose="020B0502020202020204" pitchFamily="34" charset="0"/>
              </a:rPr>
              <a:t>for</a:t>
            </a:r>
            <a:r>
              <a:rPr lang="nl-NL" sz="1800" dirty="0">
                <a:latin typeface="Century Gothic" panose="020B0502020202020204" pitchFamily="34" charset="0"/>
              </a:rPr>
              <a:t> changes’ aanvragen. Deze zal, </a:t>
            </a:r>
          </a:p>
          <a:p>
            <a:pPr lvl="1" indent="0">
              <a:buNone/>
            </a:pPr>
            <a:r>
              <a:rPr lang="nl-NL" sz="1800" dirty="0">
                <a:latin typeface="Century Gothic" panose="020B0502020202020204" pitchFamily="34" charset="0"/>
              </a:rPr>
              <a:t>	indien hij goedgekeurd wordt ook weer de status ‘</a:t>
            </a:r>
            <a:r>
              <a:rPr lang="nl-NL" sz="1800" dirty="0" err="1">
                <a:latin typeface="Century Gothic" panose="020B0502020202020204" pitchFamily="34" charset="0"/>
              </a:rPr>
              <a:t>approved</a:t>
            </a:r>
            <a:r>
              <a:rPr lang="nl-NL" sz="1800" dirty="0">
                <a:latin typeface="Century Gothic" panose="020B0502020202020204" pitchFamily="34" charset="0"/>
              </a:rPr>
              <a:t>’ krijgen.</a:t>
            </a:r>
          </a:p>
          <a:p>
            <a:pPr marL="285750" indent="-285750">
              <a:buFont typeface="Arial" panose="020B0604020202020204" pitchFamily="34" charset="0"/>
              <a:buChar char="•"/>
            </a:pPr>
            <a:r>
              <a:rPr lang="nl-NL" b="1" dirty="0"/>
              <a:t>Kan ik een team terugtrekken?</a:t>
            </a:r>
          </a:p>
          <a:p>
            <a:pPr lvl="1" indent="0">
              <a:buNone/>
            </a:pPr>
            <a:r>
              <a:rPr lang="nl-NL" dirty="0"/>
              <a:t>	</a:t>
            </a:r>
            <a:r>
              <a:rPr lang="nl-NL" sz="1800" dirty="0">
                <a:latin typeface="Century Gothic" panose="020B0502020202020204" pitchFamily="34" charset="0"/>
              </a:rPr>
              <a:t>Zo lang de registratie van de wedstrijd (3 weken voor de wedstrijd) niet is gesloten 	kun je wijzigingen aanbrengen, door een team af te melden en een </a:t>
            </a:r>
          </a:p>
          <a:p>
            <a:pPr lvl="1" indent="0">
              <a:buNone/>
            </a:pPr>
            <a:r>
              <a:rPr lang="nl-NL" sz="1800" dirty="0">
                <a:latin typeface="Century Gothic" panose="020B0502020202020204" pitchFamily="34" charset="0"/>
              </a:rPr>
              <a:t>	‘</a:t>
            </a:r>
            <a:r>
              <a:rPr lang="nl-NL" sz="1800" dirty="0" err="1">
                <a:latin typeface="Century Gothic" panose="020B0502020202020204" pitchFamily="34" charset="0"/>
              </a:rPr>
              <a:t>request</a:t>
            </a:r>
            <a:r>
              <a:rPr lang="nl-NL" sz="1800" dirty="0">
                <a:latin typeface="Century Gothic" panose="020B0502020202020204" pitchFamily="34" charset="0"/>
              </a:rPr>
              <a:t> </a:t>
            </a:r>
            <a:r>
              <a:rPr lang="nl-NL" sz="1800" dirty="0" err="1">
                <a:latin typeface="Century Gothic" panose="020B0502020202020204" pitchFamily="34" charset="0"/>
              </a:rPr>
              <a:t>for</a:t>
            </a:r>
            <a:r>
              <a:rPr lang="nl-NL" sz="1800" dirty="0">
                <a:latin typeface="Century Gothic" panose="020B0502020202020204" pitchFamily="34" charset="0"/>
              </a:rPr>
              <a:t> changes’ aanvragen. Deze zal, indien hij goedgekeurd wordt </a:t>
            </a:r>
          </a:p>
          <a:p>
            <a:pPr lvl="1" indent="0">
              <a:buNone/>
            </a:pPr>
            <a:r>
              <a:rPr lang="nl-NL" sz="1800" dirty="0">
                <a:latin typeface="Century Gothic" panose="020B0502020202020204" pitchFamily="34" charset="0"/>
              </a:rPr>
              <a:t>	ook weer de status ‘</a:t>
            </a:r>
            <a:r>
              <a:rPr lang="nl-NL" sz="1800" dirty="0" err="1">
                <a:latin typeface="Century Gothic" panose="020B0502020202020204" pitchFamily="34" charset="0"/>
              </a:rPr>
              <a:t>approved</a:t>
            </a:r>
            <a:r>
              <a:rPr lang="nl-NL" sz="1800" dirty="0">
                <a:latin typeface="Century Gothic" panose="020B0502020202020204" pitchFamily="34" charset="0"/>
              </a:rPr>
              <a:t>’ krijgen. Indien dit binnen die 3 weken van </a:t>
            </a:r>
          </a:p>
          <a:p>
            <a:pPr lvl="1" indent="0">
              <a:buNone/>
            </a:pPr>
            <a:r>
              <a:rPr lang="nl-NL" sz="1800" dirty="0">
                <a:latin typeface="Century Gothic" panose="020B0502020202020204" pitchFamily="34" charset="0"/>
              </a:rPr>
              <a:t>	sluiten loket tot de donderdag ervoor is, graag een mail aan:</a:t>
            </a:r>
          </a:p>
          <a:p>
            <a:pPr lvl="1" indent="0">
              <a:buNone/>
            </a:pPr>
            <a:r>
              <a:rPr lang="nl-NL" sz="1800" dirty="0">
                <a:latin typeface="Century Gothic" panose="020B0502020202020204" pitchFamily="34" charset="0"/>
              </a:rPr>
              <a:t>	</a:t>
            </a:r>
            <a:r>
              <a:rPr lang="nl-NL" sz="1800" dirty="0">
                <a:latin typeface="Century Gothic" panose="020B0502020202020204" pitchFamily="34" charset="0"/>
                <a:hlinkClick r:id="rId2"/>
              </a:rPr>
              <a:t>wedstrijdzaken@acrogym.kngu.nl</a:t>
            </a:r>
            <a:r>
              <a:rPr lang="nl-NL" sz="1800" dirty="0">
                <a:latin typeface="Century Gothic" panose="020B0502020202020204" pitchFamily="34" charset="0"/>
              </a:rPr>
              <a:t> </a:t>
            </a:r>
            <a:r>
              <a:rPr lang="nl-NL" sz="1800" b="1" dirty="0">
                <a:latin typeface="Century Gothic" panose="020B0502020202020204" pitchFamily="34" charset="0"/>
              </a:rPr>
              <a:t>en</a:t>
            </a:r>
            <a:r>
              <a:rPr lang="nl-NL" sz="1800" dirty="0">
                <a:latin typeface="Century Gothic" panose="020B0502020202020204" pitchFamily="34" charset="0"/>
              </a:rPr>
              <a:t> </a:t>
            </a:r>
            <a:r>
              <a:rPr lang="nl-NL" sz="1800" dirty="0">
                <a:latin typeface="Century Gothic" panose="020B0502020202020204" pitchFamily="34" charset="0"/>
                <a:hlinkClick r:id="rId3"/>
              </a:rPr>
              <a:t>john.minkjan@gmail.com</a:t>
            </a:r>
            <a:r>
              <a:rPr lang="nl-NL" sz="1800" dirty="0">
                <a:latin typeface="Century Gothic" panose="020B0502020202020204" pitchFamily="34" charset="0"/>
              </a:rPr>
              <a:t> </a:t>
            </a:r>
          </a:p>
          <a:p>
            <a:pPr lvl="1" indent="0">
              <a:buNone/>
            </a:pPr>
            <a:endParaRPr lang="nl-NL" sz="1800" dirty="0">
              <a:latin typeface="Century Gothic" panose="020B0502020202020204" pitchFamily="34" charset="0"/>
            </a:endParaRPr>
          </a:p>
          <a:p>
            <a:pPr lvl="1" indent="0">
              <a:buNone/>
            </a:pPr>
            <a:endParaRPr lang="nl-NL" sz="1800" dirty="0">
              <a:latin typeface="Century Gothic" panose="020B0502020202020204" pitchFamily="34" charset="0"/>
            </a:endParaRPr>
          </a:p>
          <a:p>
            <a:endParaRPr lang="nl-NL" dirty="0"/>
          </a:p>
        </p:txBody>
      </p:sp>
    </p:spTree>
    <p:extLst>
      <p:ext uri="{BB962C8B-B14F-4D97-AF65-F5344CB8AC3E}">
        <p14:creationId xmlns:p14="http://schemas.microsoft.com/office/powerpoint/2010/main" val="3279841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BBD551-421D-A850-AF5F-BE6B8AA52343}"/>
              </a:ext>
            </a:extLst>
          </p:cNvPr>
          <p:cNvSpPr>
            <a:spLocks noGrp="1"/>
          </p:cNvSpPr>
          <p:nvPr>
            <p:ph type="title"/>
          </p:nvPr>
        </p:nvSpPr>
        <p:spPr/>
        <p:txBody>
          <a:bodyPr/>
          <a:lstStyle/>
          <a:p>
            <a:r>
              <a:rPr lang="nl-NL" dirty="0"/>
              <a:t>To do voor jullie</a:t>
            </a:r>
          </a:p>
        </p:txBody>
      </p:sp>
      <p:sp>
        <p:nvSpPr>
          <p:cNvPr id="3" name="Tijdelijke aanduiding voor inhoud 2">
            <a:extLst>
              <a:ext uri="{FF2B5EF4-FFF2-40B4-BE49-F238E27FC236}">
                <a16:creationId xmlns:a16="http://schemas.microsoft.com/office/drawing/2014/main" id="{DB200F2F-9B49-F8D1-56BA-473AD708DC5F}"/>
              </a:ext>
            </a:extLst>
          </p:cNvPr>
          <p:cNvSpPr>
            <a:spLocks noGrp="1"/>
          </p:cNvSpPr>
          <p:nvPr>
            <p:ph sz="quarter" idx="10"/>
          </p:nvPr>
        </p:nvSpPr>
        <p:spPr>
          <a:xfrm>
            <a:off x="838200" y="1795991"/>
            <a:ext cx="10515600" cy="3468642"/>
          </a:xfrm>
        </p:spPr>
        <p:txBody>
          <a:bodyPr/>
          <a:lstStyle/>
          <a:p>
            <a:pPr marL="285750" indent="-285750">
              <a:buFont typeface="Arial" panose="020B0604020202020204" pitchFamily="34" charset="0"/>
              <a:buChar char="•"/>
            </a:pPr>
            <a:r>
              <a:rPr lang="nl-NL" dirty="0"/>
              <a:t>Als je alleen voor PW1 en PW2 geregistreerd hebt, dan graag ook </a:t>
            </a:r>
            <a:r>
              <a:rPr lang="nl-NL" dirty="0" err="1"/>
              <a:t>zsm</a:t>
            </a:r>
            <a:r>
              <a:rPr lang="nl-NL" dirty="0"/>
              <a:t> registreren voor de andere wedstrijden. Die info is namelijk nodig om de jurypanels samen te kunnen stellen.</a:t>
            </a:r>
          </a:p>
          <a:p>
            <a:pPr marL="285750" indent="-285750">
              <a:buFont typeface="Arial" panose="020B0604020202020204" pitchFamily="34" charset="0"/>
              <a:buChar char="•"/>
            </a:pPr>
            <a:r>
              <a:rPr lang="nl-NL" dirty="0"/>
              <a:t>Lees alle nieuwsbrieven over </a:t>
            </a:r>
            <a:r>
              <a:rPr lang="nl-NL" dirty="0" err="1"/>
              <a:t>Acro</a:t>
            </a:r>
            <a:r>
              <a:rPr lang="nl-NL" dirty="0"/>
              <a:t> Companion goed door, hierin staat belangrijke informatie. We gaan er vanuit dat je altijd eerst de nieuwsbrieven leest en de manual in AC checkt voor je ons vragen stelt. Stel </a:t>
            </a:r>
            <a:r>
              <a:rPr lang="nl-NL" b="1" dirty="0"/>
              <a:t>NOOIT</a:t>
            </a:r>
            <a:r>
              <a:rPr lang="nl-NL" dirty="0"/>
              <a:t> je vragen rechtstreeks aan AC!  Vragen omtrent juryzaken kun je stellen aan </a:t>
            </a:r>
            <a:r>
              <a:rPr lang="nl-NL" dirty="0">
                <a:hlinkClick r:id="rId2"/>
              </a:rPr>
              <a:t>juryzaken@acrogym.kngu.nl</a:t>
            </a:r>
            <a:r>
              <a:rPr lang="nl-NL" dirty="0"/>
              <a:t>, omtrent wedstrijdzaken aan </a:t>
            </a:r>
            <a:r>
              <a:rPr lang="nl-NL" dirty="0">
                <a:hlinkClick r:id="rId3"/>
              </a:rPr>
              <a:t>wedstrijdzaken@acrogym.kngu.nl</a:t>
            </a:r>
            <a:r>
              <a:rPr lang="nl-NL" dirty="0"/>
              <a:t>, twijfel je? Stel je vraag dan aan beiden, 1 van ons zal dan antwoord geven.</a:t>
            </a:r>
          </a:p>
          <a:p>
            <a:pPr marL="285750" indent="-285750">
              <a:buFont typeface="Arial" panose="020B0604020202020204" pitchFamily="34" charset="0"/>
              <a:buChar char="•"/>
            </a:pPr>
            <a:r>
              <a:rPr lang="nl-NL" dirty="0"/>
              <a:t>Vul AC daar waar mogelijk al met alle gegevens voor jullie C teams. Dat vergemakkelijkt straks het proces nadat de doorstroming voor de halve finales bekend is.</a:t>
            </a:r>
          </a:p>
          <a:p>
            <a:pPr marL="285750" indent="-285750">
              <a:buFont typeface="Arial" panose="020B0604020202020204" pitchFamily="34" charset="0"/>
              <a:buChar char="•"/>
            </a:pPr>
            <a:r>
              <a:rPr lang="nl-NL"/>
              <a:t>Noteer maandag 17 </a:t>
            </a:r>
            <a:r>
              <a:rPr lang="nl-NL" dirty="0"/>
              <a:t>april </a:t>
            </a:r>
            <a:r>
              <a:rPr lang="nl-NL"/>
              <a:t>19.30 uur dan </a:t>
            </a:r>
            <a:r>
              <a:rPr lang="nl-NL" dirty="0"/>
              <a:t>zal er een FAQ sessie zijn speciaal voor de (halve) finales C.</a:t>
            </a:r>
          </a:p>
        </p:txBody>
      </p:sp>
    </p:spTree>
    <p:extLst>
      <p:ext uri="{BB962C8B-B14F-4D97-AF65-F5344CB8AC3E}">
        <p14:creationId xmlns:p14="http://schemas.microsoft.com/office/powerpoint/2010/main" val="3592872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058044-9D2E-46BB-8E69-E267D92DA273}"/>
              </a:ext>
            </a:extLst>
          </p:cNvPr>
          <p:cNvSpPr>
            <a:spLocks noGrp="1"/>
          </p:cNvSpPr>
          <p:nvPr>
            <p:ph type="title"/>
          </p:nvPr>
        </p:nvSpPr>
        <p:spPr>
          <a:xfrm>
            <a:off x="838200" y="712259"/>
            <a:ext cx="10515600" cy="2529923"/>
          </a:xfrm>
        </p:spPr>
        <p:txBody>
          <a:bodyPr/>
          <a:lstStyle/>
          <a:p>
            <a:pPr algn="ctr"/>
            <a:br>
              <a:rPr lang="nl-NL" dirty="0"/>
            </a:br>
            <a:br>
              <a:rPr lang="nl-NL" dirty="0"/>
            </a:br>
            <a:br>
              <a:rPr lang="nl-NL" dirty="0"/>
            </a:br>
            <a:r>
              <a:rPr lang="nl-NL" dirty="0"/>
              <a:t>Vragen vanuit jullie?</a:t>
            </a:r>
          </a:p>
        </p:txBody>
      </p:sp>
    </p:spTree>
    <p:extLst>
      <p:ext uri="{BB962C8B-B14F-4D97-AF65-F5344CB8AC3E}">
        <p14:creationId xmlns:p14="http://schemas.microsoft.com/office/powerpoint/2010/main" val="404114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0EB624-847F-363C-E5F1-4FEEDB365554}"/>
              </a:ext>
            </a:extLst>
          </p:cNvPr>
          <p:cNvSpPr>
            <a:spLocks noGrp="1"/>
          </p:cNvSpPr>
          <p:nvPr>
            <p:ph type="title"/>
          </p:nvPr>
        </p:nvSpPr>
        <p:spPr>
          <a:xfrm>
            <a:off x="838200" y="712259"/>
            <a:ext cx="10515600" cy="1311128"/>
          </a:xfrm>
        </p:spPr>
        <p:txBody>
          <a:bodyPr/>
          <a:lstStyle/>
          <a:p>
            <a:pPr algn="ctr"/>
            <a:r>
              <a:rPr lang="nl-NL" dirty="0"/>
              <a:t>We wensen jullie een </a:t>
            </a:r>
            <a:br>
              <a:rPr lang="nl-NL" dirty="0"/>
            </a:br>
            <a:r>
              <a:rPr lang="nl-NL" dirty="0"/>
              <a:t>sportief seizoen toe</a:t>
            </a:r>
          </a:p>
        </p:txBody>
      </p:sp>
      <p:pic>
        <p:nvPicPr>
          <p:cNvPr id="5" name="Tijdelijke aanduiding voor inhoud 4" descr="Afbeelding met persoon, sport, turnen, vrouw&#10;&#10;Automatisch gegenereerde beschrijving">
            <a:extLst>
              <a:ext uri="{FF2B5EF4-FFF2-40B4-BE49-F238E27FC236}">
                <a16:creationId xmlns:a16="http://schemas.microsoft.com/office/drawing/2014/main" id="{273FC296-D0EF-7D45-AA59-6AF4663F113A}"/>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3534328" y="2023387"/>
            <a:ext cx="5321437" cy="4011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64661651"/>
      </p:ext>
    </p:extLst>
  </p:cSld>
  <p:clrMapOvr>
    <a:masterClrMapping/>
  </p:clrMapOvr>
</p:sld>
</file>

<file path=ppt/theme/theme1.xml><?xml version="1.0" encoding="utf-8"?>
<a:theme xmlns:a="http://schemas.openxmlformats.org/drawingml/2006/main" name="Sjabloon DG">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latin typeface="Century Gothic" panose="020B050202020202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Presentatie2" id="{9AFD8B1B-C2B7-4160-AEB3-C0F08DA0BC7A}" vid="{DAAE34FF-2476-4A84-9DC4-697C6EE63112}"/>
    </a:ext>
  </a:extLst>
</a:theme>
</file>

<file path=ppt/theme/theme2.xml><?xml version="1.0" encoding="utf-8"?>
<a:theme xmlns:a="http://schemas.openxmlformats.org/drawingml/2006/main" name="1_Sjabloon DG">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latin typeface="Century Gothic" panose="020B050202020202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Presentatie2" id="{9AFD8B1B-C2B7-4160-AEB3-C0F08DA0BC7A}" vid="{7ED32333-B9FD-4162-A30A-3A703207BFE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ABCE8C7ED67047BD1DB73C390EB03A" ma:contentTypeVersion="6" ma:contentTypeDescription="Een nieuw document maken." ma:contentTypeScope="" ma:versionID="a6246386e0dfff7a60611183a9c9cdc8">
  <xsd:schema xmlns:xsd="http://www.w3.org/2001/XMLSchema" xmlns:xs="http://www.w3.org/2001/XMLSchema" xmlns:p="http://schemas.microsoft.com/office/2006/metadata/properties" xmlns:ns2="f3612913-fe78-4cb2-bb19-ff4dda95c1b4" xmlns:ns3="391e2908-dc29-4cbd-93dc-e0d05fea697a" targetNamespace="http://schemas.microsoft.com/office/2006/metadata/properties" ma:root="true" ma:fieldsID="ce924840397d7a29b4e86d519b5586a7" ns2:_="" ns3:_="">
    <xsd:import namespace="f3612913-fe78-4cb2-bb19-ff4dda95c1b4"/>
    <xsd:import namespace="391e2908-dc29-4cbd-93dc-e0d05fea69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612913-fe78-4cb2-bb19-ff4dda95c1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1e2908-dc29-4cbd-93dc-e0d05fea697a"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C850CD-B617-4819-AB92-5302FD40D9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612913-fe78-4cb2-bb19-ff4dda95c1b4"/>
    <ds:schemaRef ds:uri="391e2908-dc29-4cbd-93dc-e0d05fea69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7684BC-5C37-41CE-9737-2B9D1301BF7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D7596BA-AAFD-4C16-9831-99B4F63DCA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PowerPoint-DG-2020</Template>
  <TotalTime>1690</TotalTime>
  <Words>779</Words>
  <Application>Microsoft Office PowerPoint</Application>
  <PresentationFormat>Breedbeeld</PresentationFormat>
  <Paragraphs>50</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10</vt:i4>
      </vt:variant>
    </vt:vector>
  </HeadingPairs>
  <TitlesOfParts>
    <vt:vector size="15" baseType="lpstr">
      <vt:lpstr>Arial</vt:lpstr>
      <vt:lpstr>Calibri</vt:lpstr>
      <vt:lpstr>Century Gothic</vt:lpstr>
      <vt:lpstr>Sjabloon DG</vt:lpstr>
      <vt:lpstr>1_Sjabloon DG</vt:lpstr>
      <vt:lpstr>PowerPoint-presentatie</vt:lpstr>
      <vt:lpstr>Inhoud vanavond</vt:lpstr>
      <vt:lpstr>Welkom!</vt:lpstr>
      <vt:lpstr>Veel gestelde vragen</vt:lpstr>
      <vt:lpstr>Veel gestelde vragen</vt:lpstr>
      <vt:lpstr>Veel gestelde vragen</vt:lpstr>
      <vt:lpstr>To do voor jullie</vt:lpstr>
      <vt:lpstr>   Vragen vanuit jullie?</vt:lpstr>
      <vt:lpstr>We wensen jullie een  sportief seizoen toe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Pauline</dc:creator>
  <cp:lastModifiedBy>Els van de Mast | KNGU</cp:lastModifiedBy>
  <cp:revision>41</cp:revision>
  <dcterms:created xsi:type="dcterms:W3CDTF">2020-10-04T10:16:22Z</dcterms:created>
  <dcterms:modified xsi:type="dcterms:W3CDTF">2023-02-14T12:46:22Z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0x010100F3ABCE8C7ED67047BD1DB73C390EB03A</vt:lpwstr>
  </property>
  <property fmtid="{D5CDD505-2E9C-101B-9397-08002B2CF9AE}" pid="3" name="Order">
    <vt:r8>1041000</vt:r8>
  </property>
</Properties>
</file>